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3" r:id="rId2"/>
    <p:sldId id="376" r:id="rId3"/>
    <p:sldId id="315" r:id="rId4"/>
    <p:sldId id="318" r:id="rId5"/>
    <p:sldId id="317" r:id="rId6"/>
    <p:sldId id="375" r:id="rId7"/>
    <p:sldId id="322" r:id="rId8"/>
    <p:sldId id="365" r:id="rId9"/>
    <p:sldId id="326" r:id="rId10"/>
    <p:sldId id="320" r:id="rId11"/>
    <p:sldId id="324" r:id="rId12"/>
    <p:sldId id="323" r:id="rId13"/>
    <p:sldId id="371" r:id="rId14"/>
    <p:sldId id="377" r:id="rId15"/>
    <p:sldId id="325" r:id="rId16"/>
    <p:sldId id="309" r:id="rId17"/>
    <p:sldId id="367" r:id="rId18"/>
    <p:sldId id="368" r:id="rId19"/>
    <p:sldId id="328" r:id="rId20"/>
    <p:sldId id="329" r:id="rId21"/>
    <p:sldId id="369" r:id="rId22"/>
    <p:sldId id="352" r:id="rId23"/>
    <p:sldId id="353" r:id="rId24"/>
    <p:sldId id="336" r:id="rId25"/>
    <p:sldId id="332" r:id="rId26"/>
    <p:sldId id="373" r:id="rId27"/>
    <p:sldId id="339" r:id="rId28"/>
    <p:sldId id="370" r:id="rId29"/>
    <p:sldId id="358" r:id="rId30"/>
    <p:sldId id="374" r:id="rId31"/>
    <p:sldId id="287" r:id="rId32"/>
    <p:sldId id="361" r:id="rId33"/>
    <p:sldId id="362" r:id="rId34"/>
    <p:sldId id="360" r:id="rId35"/>
    <p:sldId id="364" r:id="rId36"/>
    <p:sldId id="294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76"/>
            <p14:sldId id="315"/>
            <p14:sldId id="318"/>
            <p14:sldId id="317"/>
            <p14:sldId id="375"/>
            <p14:sldId id="322"/>
            <p14:sldId id="365"/>
            <p14:sldId id="326"/>
            <p14:sldId id="320"/>
            <p14:sldId id="324"/>
            <p14:sldId id="323"/>
            <p14:sldId id="371"/>
            <p14:sldId id="377"/>
            <p14:sldId id="325"/>
            <p14:sldId id="309"/>
            <p14:sldId id="367"/>
            <p14:sldId id="368"/>
            <p14:sldId id="328"/>
            <p14:sldId id="329"/>
            <p14:sldId id="369"/>
          </p14:sldIdLst>
        </p14:section>
        <p14:section name="설계단계" id="{079FB007-4044-4E60-AD09-4E9512A5438F}">
          <p14:sldIdLst>
            <p14:sldId id="352"/>
            <p14:sldId id="353"/>
            <p14:sldId id="336"/>
            <p14:sldId id="332"/>
            <p14:sldId id="373"/>
            <p14:sldId id="339"/>
            <p14:sldId id="370"/>
            <p14:sldId id="358"/>
            <p14:sldId id="374"/>
            <p14:sldId id="287"/>
            <p14:sldId id="361"/>
            <p14:sldId id="362"/>
            <p14:sldId id="360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30" autoAdjust="0"/>
    <p:restoredTop sz="94749" autoAdjust="0"/>
  </p:normalViewPr>
  <p:slideViewPr>
    <p:cSldViewPr>
      <p:cViewPr>
        <p:scale>
          <a:sx n="96" d="100"/>
          <a:sy n="96" d="100"/>
        </p:scale>
        <p:origin x="648" y="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2021. 7. 13.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2021. 7. 13.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2021. 7. 13.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2021. 7. 13.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2021. 7. 13.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2021. 7. 13.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2021. 7. 13.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2021. 7. 13.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2021. 7. 13.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2021. 7. 13.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2021. 7. 13.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2021. 7. 13.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2021. 7. 13.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3933056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</a:t>
            </a:r>
            <a:endParaRPr lang="ko-KR" altLang="en-US" sz="2400" b="1" spc="-150" dirty="0">
              <a:solidFill>
                <a:srgbClr val="77787B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0000. 00. 00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팀명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팀원성명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O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서비스에 대한 설명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717594"/>
            <a:ext cx="3429000" cy="35836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950" y="1803808"/>
            <a:ext cx="3886200" cy="323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6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1000" spc="-5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64" y="2204864"/>
            <a:ext cx="4205728" cy="27553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495" y="1627914"/>
            <a:ext cx="4144670" cy="42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775262"/>
            <a:ext cx="4343150" cy="31659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3" y="1704102"/>
            <a:ext cx="4320480" cy="352509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 rot="5400000">
            <a:off x="-834231" y="3077394"/>
            <a:ext cx="4695825" cy="1836737"/>
          </a:xfrm>
          <a:prstGeom prst="rect">
            <a:avLst/>
          </a:prstGeom>
          <a:solidFill>
            <a:srgbClr val="FFFFFF"/>
          </a:solidFill>
          <a:ln w="12600">
            <a:solidFill>
              <a:srgbClr val="606060"/>
            </a:solidFill>
            <a:round/>
            <a:headEnd/>
            <a:tailEnd/>
          </a:ln>
          <a:effectLst>
            <a:outerShdw dist="38184" dir="2700000" algn="ctr" rotWithShape="0">
              <a:srgbClr val="BFBFBF"/>
            </a:outerShdw>
          </a:effectLst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ko-KR" altLang="en-US">
              <a:latin typeface="Arial" charset="0"/>
              <a:ea typeface="굴림" pitchFamily="4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592138" y="1647850"/>
            <a:ext cx="1836737" cy="107950"/>
          </a:xfrm>
          <a:prstGeom prst="rect">
            <a:avLst/>
          </a:prstGeom>
          <a:solidFill>
            <a:srgbClr val="D9D9D9"/>
          </a:solidFill>
          <a:ln w="648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Status</a:t>
            </a: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592138" y="1758975"/>
            <a:ext cx="1836737" cy="2444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 b="1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rPr>
              <a:t>간편가입</a:t>
            </a: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 flipH="1">
            <a:off x="631825" y="1789137"/>
            <a:ext cx="295275" cy="165100"/>
          </a:xfrm>
          <a:prstGeom prst="homePlate">
            <a:avLst>
              <a:gd name="adj" fmla="val 50002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7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이전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595313" y="1997100"/>
            <a:ext cx="1836737" cy="25558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5" name="Group 6"/>
          <p:cNvGrpSpPr>
            <a:grpSpLocks/>
          </p:cNvGrpSpPr>
          <p:nvPr/>
        </p:nvGrpSpPr>
        <p:grpSpPr bwMode="auto">
          <a:xfrm>
            <a:off x="641350" y="2028850"/>
            <a:ext cx="1727200" cy="188912"/>
            <a:chOff x="494" y="1152"/>
            <a:chExt cx="1088" cy="119"/>
          </a:xfrm>
        </p:grpSpPr>
        <p:sp>
          <p:nvSpPr>
            <p:cNvPr id="36" name="AutoShape 7"/>
            <p:cNvSpPr>
              <a:spLocks noChangeArrowheads="1"/>
            </p:cNvSpPr>
            <p:nvPr/>
          </p:nvSpPr>
          <p:spPr bwMode="auto">
            <a:xfrm>
              <a:off x="494" y="1152"/>
              <a:ext cx="1088" cy="119"/>
            </a:xfrm>
            <a:prstGeom prst="roundRect">
              <a:avLst>
                <a:gd name="adj" fmla="val 16944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CBCBC"/>
                </a:gs>
              </a:gsLst>
              <a:lin ang="16200000" scaled="1"/>
            </a:gradFill>
            <a:ln w="9360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lIns="90000" tIns="46800" rIns="72000" bIns="46800" anchor="ctr"/>
            <a:lstStyle>
              <a:lvl1pPr marL="92075" indent="-90488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700">
                  <a:solidFill>
                    <a:srgbClr val="A6A6A6"/>
                  </a:solidFill>
                  <a:latin typeface="Trebuchet MS" pitchFamily="34" charset="0"/>
                  <a:ea typeface="맑은 고딕" pitchFamily="50" charset="-127"/>
                </a:rPr>
                <a:t>      </a:t>
              </a:r>
              <a:r>
                <a:rPr lang="ko-KR" altLang="ko-KR" sz="700">
                  <a:solidFill>
                    <a:srgbClr val="A6A6A6"/>
                  </a:solidFill>
                  <a:ea typeface="맑은 고딕" pitchFamily="50" charset="-127"/>
                </a:rPr>
                <a:t>간편</a:t>
              </a:r>
              <a:r>
                <a:rPr lang="en-US" altLang="ko-KR" sz="300">
                  <a:solidFill>
                    <a:srgbClr val="A6A6A6"/>
                  </a:solidFill>
                  <a:ea typeface="맑은 고딕" pitchFamily="50" charset="-127"/>
                </a:rPr>
                <a:t> </a:t>
              </a:r>
            </a:p>
          </p:txBody>
        </p:sp>
        <p:grpSp>
          <p:nvGrpSpPr>
            <p:cNvPr id="37" name="Group 8"/>
            <p:cNvGrpSpPr>
              <a:grpSpLocks/>
            </p:cNvGrpSpPr>
            <p:nvPr/>
          </p:nvGrpSpPr>
          <p:grpSpPr bwMode="auto">
            <a:xfrm>
              <a:off x="495" y="1158"/>
              <a:ext cx="362" cy="111"/>
              <a:chOff x="495" y="1158"/>
              <a:chExt cx="362" cy="111"/>
            </a:xfrm>
          </p:grpSpPr>
          <p:sp>
            <p:nvSpPr>
              <p:cNvPr id="42" name="AutoShape 9"/>
              <p:cNvSpPr>
                <a:spLocks noChangeArrowheads="1"/>
              </p:cNvSpPr>
              <p:nvPr/>
            </p:nvSpPr>
            <p:spPr bwMode="auto">
              <a:xfrm>
                <a:off x="495" y="1158"/>
                <a:ext cx="335" cy="111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r>
                  <a:rPr lang="ko-KR" altLang="ko-KR" sz="700">
                    <a:solidFill>
                      <a:srgbClr val="000000"/>
                    </a:solidFill>
                    <a:latin typeface="Trebuchet MS" pitchFamily="34" charset="0"/>
                    <a:ea typeface="맑은 고딕" pitchFamily="50" charset="-127"/>
                  </a:rPr>
                  <a:t>기본정보</a:t>
                </a:r>
              </a:p>
            </p:txBody>
          </p:sp>
          <p:sp>
            <p:nvSpPr>
              <p:cNvPr id="43" name="AutoShape 10"/>
              <p:cNvSpPr>
                <a:spLocks noChangeArrowheads="1"/>
              </p:cNvSpPr>
              <p:nvPr/>
            </p:nvSpPr>
            <p:spPr bwMode="auto">
              <a:xfrm>
                <a:off x="810" y="1158"/>
                <a:ext cx="47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38" name="Line 11"/>
            <p:cNvSpPr>
              <a:spLocks noChangeShapeType="1"/>
            </p:cNvSpPr>
            <p:nvPr/>
          </p:nvSpPr>
          <p:spPr bwMode="auto">
            <a:xfrm>
              <a:off x="856" y="1152"/>
              <a:ext cx="0" cy="111"/>
            </a:xfrm>
            <a:prstGeom prst="line">
              <a:avLst/>
            </a:prstGeom>
            <a:noFill/>
            <a:ln w="32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9" name="Group 12"/>
            <p:cNvGrpSpPr>
              <a:grpSpLocks/>
            </p:cNvGrpSpPr>
            <p:nvPr/>
          </p:nvGrpSpPr>
          <p:grpSpPr bwMode="auto">
            <a:xfrm>
              <a:off x="865" y="1152"/>
              <a:ext cx="363" cy="117"/>
              <a:chOff x="865" y="1152"/>
              <a:chExt cx="363" cy="117"/>
            </a:xfrm>
          </p:grpSpPr>
          <p:sp>
            <p:nvSpPr>
              <p:cNvPr id="40" name="AutoShape 13"/>
              <p:cNvSpPr>
                <a:spLocks noChangeArrowheads="1"/>
              </p:cNvSpPr>
              <p:nvPr/>
            </p:nvSpPr>
            <p:spPr bwMode="auto">
              <a:xfrm>
                <a:off x="865" y="1158"/>
                <a:ext cx="362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85DFFF"/>
                  </a:gs>
                  <a:gs pos="100000">
                    <a:srgbClr val="00B6F6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700">
                    <a:solidFill>
                      <a:srgbClr val="000000"/>
                    </a:solidFill>
                    <a:ea typeface="맑은 고딕" pitchFamily="50" charset="-127"/>
                  </a:rPr>
                  <a:t>정보</a:t>
                </a:r>
              </a:p>
            </p:txBody>
          </p:sp>
          <p:sp>
            <p:nvSpPr>
              <p:cNvPr id="41" name="Line 14"/>
              <p:cNvSpPr>
                <a:spLocks noChangeShapeType="1"/>
              </p:cNvSpPr>
              <p:nvPr/>
            </p:nvSpPr>
            <p:spPr bwMode="auto">
              <a:xfrm>
                <a:off x="1228" y="1152"/>
                <a:ext cx="0" cy="111"/>
              </a:xfrm>
              <a:prstGeom prst="line">
                <a:avLst/>
              </a:prstGeom>
              <a:noFill/>
              <a:ln w="3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4" name="AutoShape 15"/>
          <p:cNvSpPr>
            <a:spLocks noChangeArrowheads="1"/>
          </p:cNvSpPr>
          <p:nvPr/>
        </p:nvSpPr>
        <p:spPr bwMode="auto">
          <a:xfrm>
            <a:off x="623888" y="2262212"/>
            <a:ext cx="1778000" cy="3429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F2F2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175"/>
              </a:spcBef>
            </a:pP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가입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남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55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세</a:t>
            </a:r>
          </a:p>
        </p:txBody>
      </p:sp>
      <p:graphicFrame>
        <p:nvGraphicFramePr>
          <p:cNvPr id="45" name="Group 16"/>
          <p:cNvGraphicFramePr>
            <a:graphicFrameLocks noGrp="1"/>
          </p:cNvGraphicFramePr>
          <p:nvPr/>
        </p:nvGraphicFramePr>
        <p:xfrm>
          <a:off x="603250" y="2638450"/>
          <a:ext cx="1828800" cy="156210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가입정보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지역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경기도 성남시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성별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남자</a:t>
                      </a:r>
                      <a:endParaRPr kumimoji="0" 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가입년도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AutoShape 35"/>
          <p:cNvSpPr>
            <a:spLocks noChangeArrowheads="1"/>
          </p:cNvSpPr>
          <p:nvPr/>
        </p:nvSpPr>
        <p:spPr bwMode="auto">
          <a:xfrm>
            <a:off x="1282700" y="34020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2012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  <a:endParaRPr lang="ko-KR" altLang="ko-KR" sz="8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36"/>
          <p:cNvGraphicFramePr>
            <a:graphicFrameLocks noGrp="1"/>
          </p:cNvGraphicFramePr>
          <p:nvPr/>
        </p:nvGraphicFramePr>
        <p:xfrm>
          <a:off x="603250" y="3667150"/>
          <a:ext cx="1828800" cy="100965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그룹정보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 가입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20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" name="Group 55"/>
          <p:cNvGraphicFramePr>
            <a:graphicFrameLocks noGrp="1"/>
          </p:cNvGraphicFramePr>
          <p:nvPr/>
        </p:nvGraphicFramePr>
        <p:xfrm>
          <a:off x="603250" y="4941912"/>
          <a:ext cx="1828800" cy="1138238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313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상품정보</a:t>
                      </a: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 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보험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년만기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가입금액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AutoShape 74"/>
          <p:cNvSpPr>
            <a:spLocks noChangeArrowheads="1"/>
          </p:cNvSpPr>
          <p:nvPr/>
        </p:nvSpPr>
        <p:spPr bwMode="auto">
          <a:xfrm>
            <a:off x="1282700" y="58277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50" name="Text Box 75"/>
          <p:cNvSpPr txBox="1">
            <a:spLocks noChangeArrowheads="1"/>
          </p:cNvSpPr>
          <p:nvPr/>
        </p:nvSpPr>
        <p:spPr bwMode="auto">
          <a:xfrm>
            <a:off x="1204913" y="4699025"/>
            <a:ext cx="6746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……… n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grpSp>
        <p:nvGrpSpPr>
          <p:cNvPr id="51" name="Group 76"/>
          <p:cNvGrpSpPr>
            <a:grpSpLocks/>
          </p:cNvGrpSpPr>
          <p:nvPr/>
        </p:nvGrpSpPr>
        <p:grpSpPr bwMode="auto">
          <a:xfrm>
            <a:off x="592138" y="6076975"/>
            <a:ext cx="1835150" cy="276225"/>
            <a:chOff x="463" y="3702"/>
            <a:chExt cx="1156" cy="174"/>
          </a:xfrm>
        </p:grpSpPr>
        <p:sp>
          <p:nvSpPr>
            <p:cNvPr id="52" name="Rectangle 77"/>
            <p:cNvSpPr>
              <a:spLocks noChangeArrowheads="1"/>
            </p:cNvSpPr>
            <p:nvPr/>
          </p:nvSpPr>
          <p:spPr bwMode="auto">
            <a:xfrm>
              <a:off x="463" y="3702"/>
              <a:ext cx="1156" cy="17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53" name="AutoShape 78"/>
            <p:cNvSpPr>
              <a:spLocks noChangeArrowheads="1"/>
            </p:cNvSpPr>
            <p:nvPr/>
          </p:nvSpPr>
          <p:spPr bwMode="auto">
            <a:xfrm>
              <a:off x="475" y="3710"/>
              <a:ext cx="225" cy="158"/>
            </a:xfrm>
            <a:prstGeom prst="roundRect">
              <a:avLst>
                <a:gd name="adj" fmla="val 16667"/>
              </a:avLst>
            </a:prstGeom>
            <a:solidFill>
              <a:srgbClr val="262626"/>
            </a:solidFill>
            <a:ln w="9360">
              <a:solidFill>
                <a:srgbClr val="262626"/>
              </a:solidFill>
              <a:miter lim="800000"/>
              <a:headEnd/>
              <a:tailEnd/>
            </a:ln>
          </p:spPr>
          <p:txBody>
            <a:bodyPr lIns="0" tIns="18000" rIns="0" bIns="7200" anchor="b" anchorCtr="1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sz="600">
                  <a:solidFill>
                    <a:srgbClr val="FFFFFF"/>
                  </a:solidFill>
                  <a:ea typeface="맑은 고딕" pitchFamily="50" charset="-127"/>
                </a:rPr>
                <a:t>HOME</a:t>
              </a:r>
            </a:p>
          </p:txBody>
        </p:sp>
        <p:sp>
          <p:nvSpPr>
            <p:cNvPr id="54" name="Oval 79"/>
            <p:cNvSpPr>
              <a:spLocks noChangeArrowheads="1"/>
            </p:cNvSpPr>
            <p:nvPr/>
          </p:nvSpPr>
          <p:spPr bwMode="auto">
            <a:xfrm>
              <a:off x="554" y="3730"/>
              <a:ext cx="67" cy="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55" name="Group 80"/>
            <p:cNvGrpSpPr>
              <a:grpSpLocks/>
            </p:cNvGrpSpPr>
            <p:nvPr/>
          </p:nvGrpSpPr>
          <p:grpSpPr bwMode="auto">
            <a:xfrm>
              <a:off x="701" y="3710"/>
              <a:ext cx="225" cy="158"/>
              <a:chOff x="701" y="3710"/>
              <a:chExt cx="225" cy="158"/>
            </a:xfrm>
          </p:grpSpPr>
          <p:sp>
            <p:nvSpPr>
              <p:cNvPr id="66" name="AutoShape 81"/>
              <p:cNvSpPr>
                <a:spLocks noChangeArrowheads="1"/>
              </p:cNvSpPr>
              <p:nvPr/>
            </p:nvSpPr>
            <p:spPr bwMode="auto">
              <a:xfrm>
                <a:off x="701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공지사항</a:t>
                </a:r>
              </a:p>
            </p:txBody>
          </p:sp>
          <p:sp>
            <p:nvSpPr>
              <p:cNvPr id="67" name="Oval 82"/>
              <p:cNvSpPr>
                <a:spLocks noChangeArrowheads="1"/>
              </p:cNvSpPr>
              <p:nvPr/>
            </p:nvSpPr>
            <p:spPr bwMode="auto">
              <a:xfrm>
                <a:off x="781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6" name="Group 83"/>
            <p:cNvGrpSpPr>
              <a:grpSpLocks/>
            </p:cNvGrpSpPr>
            <p:nvPr/>
          </p:nvGrpSpPr>
          <p:grpSpPr bwMode="auto">
            <a:xfrm>
              <a:off x="927" y="3710"/>
              <a:ext cx="225" cy="158"/>
              <a:chOff x="927" y="3710"/>
              <a:chExt cx="225" cy="158"/>
            </a:xfrm>
          </p:grpSpPr>
          <p:sp>
            <p:nvSpPr>
              <p:cNvPr id="64" name="AutoShape 84"/>
              <p:cNvSpPr>
                <a:spLocks noChangeArrowheads="1"/>
              </p:cNvSpPr>
              <p:nvPr/>
            </p:nvSpPr>
            <p:spPr bwMode="auto">
              <a:xfrm>
                <a:off x="927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500">
                    <a:solidFill>
                      <a:srgbClr val="FFFFFF"/>
                    </a:solidFill>
                    <a:ea typeface="맑은 고딕" pitchFamily="50" charset="-127"/>
                  </a:rPr>
                  <a:t>헬프데스크</a:t>
                </a:r>
              </a:p>
            </p:txBody>
          </p:sp>
          <p:sp>
            <p:nvSpPr>
              <p:cNvPr id="65" name="Oval 85"/>
              <p:cNvSpPr>
                <a:spLocks noChangeArrowheads="1"/>
              </p:cNvSpPr>
              <p:nvPr/>
            </p:nvSpPr>
            <p:spPr bwMode="auto">
              <a:xfrm>
                <a:off x="1000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7" name="Group 86"/>
            <p:cNvGrpSpPr>
              <a:grpSpLocks/>
            </p:cNvGrpSpPr>
            <p:nvPr/>
          </p:nvGrpSpPr>
          <p:grpSpPr bwMode="auto">
            <a:xfrm>
              <a:off x="1380" y="3710"/>
              <a:ext cx="225" cy="158"/>
              <a:chOff x="1380" y="3710"/>
              <a:chExt cx="225" cy="158"/>
            </a:xfrm>
          </p:grpSpPr>
          <p:sp>
            <p:nvSpPr>
              <p:cNvPr id="62" name="AutoShape 87"/>
              <p:cNvSpPr>
                <a:spLocks noChangeArrowheads="1"/>
              </p:cNvSpPr>
              <p:nvPr/>
            </p:nvSpPr>
            <p:spPr bwMode="auto">
              <a:xfrm>
                <a:off x="1380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종료</a:t>
                </a:r>
              </a:p>
            </p:txBody>
          </p:sp>
          <p:sp>
            <p:nvSpPr>
              <p:cNvPr id="63" name="Oval 88"/>
              <p:cNvSpPr>
                <a:spLocks noChangeArrowheads="1"/>
              </p:cNvSpPr>
              <p:nvPr/>
            </p:nvSpPr>
            <p:spPr bwMode="auto">
              <a:xfrm>
                <a:off x="1456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8" name="Group 89"/>
            <p:cNvGrpSpPr>
              <a:grpSpLocks/>
            </p:cNvGrpSpPr>
            <p:nvPr/>
          </p:nvGrpSpPr>
          <p:grpSpPr bwMode="auto">
            <a:xfrm>
              <a:off x="1154" y="3710"/>
              <a:ext cx="225" cy="158"/>
              <a:chOff x="1154" y="3710"/>
              <a:chExt cx="225" cy="158"/>
            </a:xfrm>
          </p:grpSpPr>
          <p:sp>
            <p:nvSpPr>
              <p:cNvPr id="59" name="AutoShape 90"/>
              <p:cNvSpPr>
                <a:spLocks noChangeArrowheads="1"/>
              </p:cNvSpPr>
              <p:nvPr/>
            </p:nvSpPr>
            <p:spPr bwMode="auto">
              <a:xfrm>
                <a:off x="1154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전체메뉴</a:t>
                </a:r>
              </a:p>
            </p:txBody>
          </p:sp>
          <p:sp>
            <p:nvSpPr>
              <p:cNvPr id="60" name="Oval 91"/>
              <p:cNvSpPr>
                <a:spLocks noChangeArrowheads="1"/>
              </p:cNvSpPr>
              <p:nvPr/>
            </p:nvSpPr>
            <p:spPr bwMode="auto">
              <a:xfrm>
                <a:off x="1227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</p:grpSp>
      <p:sp>
        <p:nvSpPr>
          <p:cNvPr id="68" name="AutoShape 92"/>
          <p:cNvSpPr>
            <a:spLocks noChangeArrowheads="1"/>
          </p:cNvSpPr>
          <p:nvPr/>
        </p:nvSpPr>
        <p:spPr bwMode="auto">
          <a:xfrm>
            <a:off x="1292225" y="4425975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360">
            <a:solidFill>
              <a:srgbClr val="A6A6A6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ko-KR" altLang="ko-KR" sz="8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69" name="AutoShape 93"/>
          <p:cNvSpPr>
            <a:spLocks noChangeArrowheads="1"/>
          </p:cNvSpPr>
          <p:nvPr/>
        </p:nvSpPr>
        <p:spPr bwMode="auto">
          <a:xfrm>
            <a:off x="1292225" y="4168800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년납▼</a:t>
            </a:r>
          </a:p>
        </p:txBody>
      </p:sp>
      <p:grpSp>
        <p:nvGrpSpPr>
          <p:cNvPr id="70" name="Group 94"/>
          <p:cNvGrpSpPr>
            <a:grpSpLocks/>
          </p:cNvGrpSpPr>
          <p:nvPr/>
        </p:nvGrpSpPr>
        <p:grpSpPr bwMode="auto">
          <a:xfrm>
            <a:off x="163513" y="2247925"/>
            <a:ext cx="387350" cy="1874837"/>
            <a:chOff x="193" y="1290"/>
            <a:chExt cx="244" cy="1181"/>
          </a:xfrm>
        </p:grpSpPr>
        <p:sp>
          <p:nvSpPr>
            <p:cNvPr id="71" name="Text Box 95"/>
            <p:cNvSpPr txBox="1">
              <a:spLocks noChangeArrowheads="1"/>
            </p:cNvSpPr>
            <p:nvPr/>
          </p:nvSpPr>
          <p:spPr bwMode="auto">
            <a:xfrm>
              <a:off x="193" y="1797"/>
              <a:ext cx="15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Scroll</a:t>
              </a:r>
            </a:p>
            <a:p>
              <a:pPr algn="r" eaLnBrk="1" hangingPunct="1"/>
              <a:r>
                <a:rPr lang="ko-KR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영역</a:t>
              </a:r>
            </a:p>
          </p:txBody>
        </p:sp>
        <p:sp>
          <p:nvSpPr>
            <p:cNvPr id="72" name="Line 96"/>
            <p:cNvSpPr>
              <a:spLocks noChangeShapeType="1"/>
            </p:cNvSpPr>
            <p:nvPr/>
          </p:nvSpPr>
          <p:spPr bwMode="auto">
            <a:xfrm>
              <a:off x="371" y="1291"/>
              <a:ext cx="0" cy="1171"/>
            </a:xfrm>
            <a:prstGeom prst="line">
              <a:avLst/>
            </a:prstGeom>
            <a:noFill/>
            <a:ln w="9360">
              <a:solidFill>
                <a:srgbClr val="7F7F7F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Line 97"/>
            <p:cNvSpPr>
              <a:spLocks noChangeShapeType="1"/>
            </p:cNvSpPr>
            <p:nvPr/>
          </p:nvSpPr>
          <p:spPr bwMode="auto">
            <a:xfrm>
              <a:off x="305" y="2472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Line 98"/>
            <p:cNvSpPr>
              <a:spLocks noChangeShapeType="1"/>
            </p:cNvSpPr>
            <p:nvPr/>
          </p:nvSpPr>
          <p:spPr bwMode="auto">
            <a:xfrm>
              <a:off x="305" y="1290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5" name="Text Box 100"/>
          <p:cNvSpPr txBox="1">
            <a:spLocks noChangeArrowheads="1"/>
          </p:cNvSpPr>
          <p:nvPr/>
        </p:nvSpPr>
        <p:spPr bwMode="auto">
          <a:xfrm>
            <a:off x="80963" y="1216025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rgbClr val="FF0000"/>
              </a:buClr>
              <a:buFont typeface="Wingdings" pitchFamily="2" charset="2"/>
              <a:buChar char=""/>
            </a:pP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회원가입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신청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가입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상품 리스트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기본 정보 입력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추가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정보 입력</a:t>
            </a:r>
          </a:p>
        </p:txBody>
      </p:sp>
      <p:graphicFrame>
        <p:nvGraphicFramePr>
          <p:cNvPr id="76" name="Group 101"/>
          <p:cNvGraphicFramePr>
            <a:graphicFrameLocks noGrp="1"/>
          </p:cNvGraphicFramePr>
          <p:nvPr/>
        </p:nvGraphicFramePr>
        <p:xfrm>
          <a:off x="6228184" y="1527175"/>
          <a:ext cx="2730500" cy="4902200"/>
        </p:xfrm>
        <a:graphic>
          <a:graphicData uri="http://schemas.openxmlformats.org/drawingml/2006/table">
            <a:tbl>
              <a:tblPr/>
              <a:tblGrid>
                <a:gridCol w="293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4138" indent="-84138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4138" marR="0" lvl="0" indent="-84138" algn="l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리스트 참고</a:t>
                      </a:r>
                    </a:p>
                  </a:txBody>
                  <a:tcPr marL="36000" marR="36000" marT="36000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1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</a:t>
                      </a:r>
                      <a:r>
                        <a:rPr kumimoji="0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년도</a:t>
                      </a:r>
                      <a:endParaRPr kumimoji="0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 숫자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Keypad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올라옴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입력박스 가려지지 않도록 함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만원’ 으로 표기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575D1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575D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금액 표기 정책 참고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 </a:t>
                      </a:r>
                      <a:r>
                        <a:rPr kumimoji="0" lang="en-US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제공 </a:t>
                      </a:r>
                      <a:r>
                        <a:rPr kumimoji="0" lang="ko-KR" altLang="en-US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트 참고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87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제공하는 경우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가입범위를 넘을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합산  한도를 초과할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시 입력박스에 동시에 입력할 경우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79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7" name="Oval 146"/>
          <p:cNvSpPr>
            <a:spLocks noChangeArrowheads="1"/>
          </p:cNvSpPr>
          <p:nvPr/>
        </p:nvSpPr>
        <p:spPr bwMode="auto">
          <a:xfrm>
            <a:off x="2476500" y="333377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79" name="AutoShape 158"/>
          <p:cNvSpPr>
            <a:spLocks noChangeArrowheads="1"/>
          </p:cNvSpPr>
          <p:nvPr/>
        </p:nvSpPr>
        <p:spPr bwMode="auto">
          <a:xfrm>
            <a:off x="3908425" y="19240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가입금액은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~ 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0" name="AutoShape 159"/>
          <p:cNvSpPr>
            <a:spLocks noChangeArrowheads="1"/>
          </p:cNvSpPr>
          <p:nvPr/>
        </p:nvSpPr>
        <p:spPr bwMode="auto">
          <a:xfrm>
            <a:off x="4375150" y="25574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1" name="Rectangle 160"/>
          <p:cNvSpPr>
            <a:spLocks noChangeArrowheads="1"/>
          </p:cNvSpPr>
          <p:nvPr/>
        </p:nvSpPr>
        <p:spPr bwMode="auto">
          <a:xfrm>
            <a:off x="3921125" y="1724050"/>
            <a:ext cx="14335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가입금액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2" name="Oval 161"/>
          <p:cNvSpPr>
            <a:spLocks noChangeArrowheads="1"/>
          </p:cNvSpPr>
          <p:nvPr/>
        </p:nvSpPr>
        <p:spPr bwMode="auto">
          <a:xfrm>
            <a:off x="5553075" y="20320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3</a:t>
            </a:r>
          </a:p>
        </p:txBody>
      </p:sp>
      <p:cxnSp>
        <p:nvCxnSpPr>
          <p:cNvPr id="83" name="AutoShape 162"/>
          <p:cNvCxnSpPr>
            <a:cxnSpLocks noChangeShapeType="1"/>
          </p:cNvCxnSpPr>
          <p:nvPr/>
        </p:nvCxnSpPr>
        <p:spPr bwMode="auto">
          <a:xfrm>
            <a:off x="2349500" y="3509987"/>
            <a:ext cx="1193800" cy="500063"/>
          </a:xfrm>
          <a:prstGeom prst="bentConnector3">
            <a:avLst>
              <a:gd name="adj1" fmla="val 50000"/>
            </a:avLst>
          </a:prstGeom>
          <a:noFill/>
          <a:ln w="324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Oval 163"/>
          <p:cNvSpPr>
            <a:spLocks noChangeArrowheads="1"/>
          </p:cNvSpPr>
          <p:nvPr/>
        </p:nvSpPr>
        <p:spPr bwMode="auto">
          <a:xfrm>
            <a:off x="2476500" y="4448200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  <p:sp>
        <p:nvSpPr>
          <p:cNvPr id="85" name="AutoShape 164"/>
          <p:cNvSpPr>
            <a:spLocks noChangeArrowheads="1"/>
          </p:cNvSpPr>
          <p:nvPr/>
        </p:nvSpPr>
        <p:spPr bwMode="auto">
          <a:xfrm>
            <a:off x="3908425" y="33718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합산금액의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한도는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6" name="AutoShape 165"/>
          <p:cNvSpPr>
            <a:spLocks noChangeArrowheads="1"/>
          </p:cNvSpPr>
          <p:nvPr/>
        </p:nvSpPr>
        <p:spPr bwMode="auto">
          <a:xfrm>
            <a:off x="4375150" y="40052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7" name="Rectangle 166"/>
          <p:cNvSpPr>
            <a:spLocks noChangeArrowheads="1"/>
          </p:cNvSpPr>
          <p:nvPr/>
        </p:nvSpPr>
        <p:spPr bwMode="auto">
          <a:xfrm>
            <a:off x="3929063" y="3171850"/>
            <a:ext cx="15017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금액 한도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8" name="Oval 167"/>
          <p:cNvSpPr>
            <a:spLocks noChangeArrowheads="1"/>
          </p:cNvSpPr>
          <p:nvPr/>
        </p:nvSpPr>
        <p:spPr bwMode="auto">
          <a:xfrm>
            <a:off x="5553075" y="34798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4</a:t>
            </a:r>
          </a:p>
        </p:txBody>
      </p:sp>
      <p:sp>
        <p:nvSpPr>
          <p:cNvPr id="89" name="Rectangle 172"/>
          <p:cNvSpPr>
            <a:spLocks noChangeArrowheads="1"/>
          </p:cNvSpPr>
          <p:nvPr/>
        </p:nvSpPr>
        <p:spPr bwMode="auto">
          <a:xfrm>
            <a:off x="3552825" y="1628800"/>
            <a:ext cx="2447925" cy="4305300"/>
          </a:xfrm>
          <a:prstGeom prst="rect">
            <a:avLst/>
          </a:prstGeom>
          <a:noFill/>
          <a:ln w="19080">
            <a:solidFill>
              <a:srgbClr val="D1D1F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8" descr="ESP-07S ESP8266 와이파이 모듈용 IPEX 외장 안테나 HWI-2450DP-IPEX100 Features Connector  : IPEX Size : 130mm X 9mm">
            <a:extLst>
              <a:ext uri="{FF2B5EF4-FFF2-40B4-BE49-F238E27FC236}">
                <a16:creationId xmlns:a16="http://schemas.microsoft.com/office/drawing/2014/main" id="{49101147-9304-334B-B022-9B8F62A7D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3419906" y="4154473"/>
            <a:ext cx="2520709" cy="189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EB24C1B6-6B66-2042-BCE4-44456AE2BD8B}"/>
              </a:ext>
            </a:extLst>
          </p:cNvPr>
          <p:cNvGrpSpPr/>
          <p:nvPr/>
        </p:nvGrpSpPr>
        <p:grpSpPr>
          <a:xfrm>
            <a:off x="882316" y="1325372"/>
            <a:ext cx="3431614" cy="2031622"/>
            <a:chOff x="882316" y="1325372"/>
            <a:chExt cx="3431614" cy="203162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CD14948-9C3B-434C-A7C7-D1657B8D21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250" b="55250"/>
            <a:stretch/>
          </p:blipFill>
          <p:spPr bwMode="auto">
            <a:xfrm rot="5400000">
              <a:off x="209399" y="2009697"/>
              <a:ext cx="2031622" cy="662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DE70539-8236-4E4F-B577-76F8994B0D49}"/>
                </a:ext>
              </a:extLst>
            </p:cNvPr>
            <p:cNvGrpSpPr/>
            <p:nvPr/>
          </p:nvGrpSpPr>
          <p:grpSpPr>
            <a:xfrm>
              <a:off x="2289802" y="1468568"/>
              <a:ext cx="2012436" cy="1888425"/>
              <a:chOff x="2411042" y="1480902"/>
              <a:chExt cx="2185786" cy="2051093"/>
            </a:xfrm>
          </p:grpSpPr>
          <p:pic>
            <p:nvPicPr>
              <p:cNvPr id="1026" name="Picture 2" descr="초간단 wifi 카메라 ESP32-CAM 사용하기">
                <a:extLst>
                  <a:ext uri="{FF2B5EF4-FFF2-40B4-BE49-F238E27FC236}">
                    <a16:creationId xmlns:a16="http://schemas.microsoft.com/office/drawing/2014/main" id="{30BCB526-9BD7-2344-9956-AD07AFAAB1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63" r="26776"/>
              <a:stretch/>
            </p:blipFill>
            <p:spPr bwMode="auto">
              <a:xfrm>
                <a:off x="2440473" y="1480902"/>
                <a:ext cx="2147551" cy="20510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다이아몬드 3">
                <a:extLst>
                  <a:ext uri="{FF2B5EF4-FFF2-40B4-BE49-F238E27FC236}">
                    <a16:creationId xmlns:a16="http://schemas.microsoft.com/office/drawing/2014/main" id="{EBB8D00A-7C1A-9344-9B79-F4131C68A6E8}"/>
                  </a:ext>
                </a:extLst>
              </p:cNvPr>
              <p:cNvSpPr/>
              <p:nvPr/>
            </p:nvSpPr>
            <p:spPr>
              <a:xfrm>
                <a:off x="2411042" y="162880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B3AA45F0-98D8-AB44-9B49-3D85390F6FBC}"/>
                  </a:ext>
                </a:extLst>
              </p:cNvPr>
              <p:cNvSpPr/>
              <p:nvPr/>
            </p:nvSpPr>
            <p:spPr>
              <a:xfrm>
                <a:off x="2411042" y="1772816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3E4384B2-5DE2-BE41-A49C-82BAB5A20FD1}"/>
                  </a:ext>
                </a:extLst>
              </p:cNvPr>
              <p:cNvSpPr/>
              <p:nvPr/>
            </p:nvSpPr>
            <p:spPr>
              <a:xfrm>
                <a:off x="4380804" y="162880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EE22BC74-3E10-AA44-8342-2C97C68171B6}"/>
                  </a:ext>
                </a:extLst>
              </p:cNvPr>
              <p:cNvSpPr/>
              <p:nvPr/>
            </p:nvSpPr>
            <p:spPr>
              <a:xfrm>
                <a:off x="4380804" y="1772816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4" name="다이아몬드 23">
                <a:extLst>
                  <a:ext uri="{FF2B5EF4-FFF2-40B4-BE49-F238E27FC236}">
                    <a16:creationId xmlns:a16="http://schemas.microsoft.com/office/drawing/2014/main" id="{054975D9-624E-9C4E-8276-209392FB4BDA}"/>
                  </a:ext>
                </a:extLst>
              </p:cNvPr>
              <p:cNvSpPr/>
              <p:nvPr/>
            </p:nvSpPr>
            <p:spPr>
              <a:xfrm>
                <a:off x="4380804" y="1882051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6" name="다이아몬드 25">
                <a:extLst>
                  <a:ext uri="{FF2B5EF4-FFF2-40B4-BE49-F238E27FC236}">
                    <a16:creationId xmlns:a16="http://schemas.microsoft.com/office/drawing/2014/main" id="{66B5E599-23E4-D84F-9C85-DEBCA493DE70}"/>
                  </a:ext>
                </a:extLst>
              </p:cNvPr>
              <p:cNvSpPr/>
              <p:nvPr/>
            </p:nvSpPr>
            <p:spPr>
              <a:xfrm>
                <a:off x="4380804" y="2026067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1E9C6930-E34F-BE48-A544-3314658F4116}"/>
                  </a:ext>
                </a:extLst>
              </p:cNvPr>
              <p:cNvSpPr/>
              <p:nvPr/>
            </p:nvSpPr>
            <p:spPr>
              <a:xfrm>
                <a:off x="4380804" y="2130825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1" name="다이아몬드 30">
                <a:extLst>
                  <a:ext uri="{FF2B5EF4-FFF2-40B4-BE49-F238E27FC236}">
                    <a16:creationId xmlns:a16="http://schemas.microsoft.com/office/drawing/2014/main" id="{44DC1D8D-41E6-944E-9FDA-D73A5BA79DB8}"/>
                  </a:ext>
                </a:extLst>
              </p:cNvPr>
              <p:cNvSpPr/>
              <p:nvPr/>
            </p:nvSpPr>
            <p:spPr>
              <a:xfrm>
                <a:off x="4380804" y="2274841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9F5BF9C9-AFCB-174A-BC18-32A3C8445C05}"/>
                  </a:ext>
                </a:extLst>
              </p:cNvPr>
              <p:cNvSpPr/>
              <p:nvPr/>
            </p:nvSpPr>
            <p:spPr>
              <a:xfrm>
                <a:off x="4380804" y="2374194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4" name="다이아몬드 33">
                <a:extLst>
                  <a:ext uri="{FF2B5EF4-FFF2-40B4-BE49-F238E27FC236}">
                    <a16:creationId xmlns:a16="http://schemas.microsoft.com/office/drawing/2014/main" id="{C8465EFA-4A2E-2E4C-826C-381BA915230C}"/>
                  </a:ext>
                </a:extLst>
              </p:cNvPr>
              <p:cNvSpPr/>
              <p:nvPr/>
            </p:nvSpPr>
            <p:spPr>
              <a:xfrm>
                <a:off x="4380804" y="251821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</p:grpSp>
        <p:cxnSp>
          <p:nvCxnSpPr>
            <p:cNvPr id="7" name="꺾인 연결선[E] 6">
              <a:extLst>
                <a:ext uri="{FF2B5EF4-FFF2-40B4-BE49-F238E27FC236}">
                  <a16:creationId xmlns:a16="http://schemas.microsoft.com/office/drawing/2014/main" id="{52E844D6-F776-B34C-AC04-7CBB42FDB32F}"/>
                </a:ext>
              </a:extLst>
            </p:cNvPr>
            <p:cNvCxnSpPr>
              <a:cxnSpLocks/>
              <a:stCxn id="20" idx="3"/>
              <a:endCxn id="40" idx="2"/>
            </p:cNvCxnSpPr>
            <p:nvPr/>
          </p:nvCxnSpPr>
          <p:spPr>
            <a:xfrm flipH="1">
              <a:off x="1376521" y="1704182"/>
              <a:ext cx="2925716" cy="1557984"/>
            </a:xfrm>
            <a:prstGeom prst="bentConnector4">
              <a:avLst>
                <a:gd name="adj1" fmla="val -7194"/>
                <a:gd name="adj2" fmla="val 113509"/>
              </a:avLst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다이아몬드 35">
              <a:extLst>
                <a:ext uri="{FF2B5EF4-FFF2-40B4-BE49-F238E27FC236}">
                  <a16:creationId xmlns:a16="http://schemas.microsoft.com/office/drawing/2014/main" id="{CCB15CB3-DF28-1C44-B62C-5A6DBD44A88D}"/>
                </a:ext>
              </a:extLst>
            </p:cNvPr>
            <p:cNvSpPr/>
            <p:nvPr/>
          </p:nvSpPr>
          <p:spPr>
            <a:xfrm>
              <a:off x="882316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7" name="다이아몬드 36">
              <a:extLst>
                <a:ext uri="{FF2B5EF4-FFF2-40B4-BE49-F238E27FC236}">
                  <a16:creationId xmlns:a16="http://schemas.microsoft.com/office/drawing/2014/main" id="{E3ADA7EA-55D8-8D49-98AA-9739946C1393}"/>
                </a:ext>
              </a:extLst>
            </p:cNvPr>
            <p:cNvSpPr/>
            <p:nvPr/>
          </p:nvSpPr>
          <p:spPr>
            <a:xfrm>
              <a:off x="973801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363F5DFA-7A30-7A43-AC0F-B1AE67CD75AC}"/>
                </a:ext>
              </a:extLst>
            </p:cNvPr>
            <p:cNvSpPr/>
            <p:nvPr/>
          </p:nvSpPr>
          <p:spPr>
            <a:xfrm>
              <a:off x="1080163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9" name="다이아몬드 38">
              <a:extLst>
                <a:ext uri="{FF2B5EF4-FFF2-40B4-BE49-F238E27FC236}">
                  <a16:creationId xmlns:a16="http://schemas.microsoft.com/office/drawing/2014/main" id="{5ACBE008-D39A-BA48-9487-FF75D1DAA922}"/>
                </a:ext>
              </a:extLst>
            </p:cNvPr>
            <p:cNvSpPr/>
            <p:nvPr/>
          </p:nvSpPr>
          <p:spPr>
            <a:xfrm>
              <a:off x="1183217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40" name="다이아몬드 39">
              <a:extLst>
                <a:ext uri="{FF2B5EF4-FFF2-40B4-BE49-F238E27FC236}">
                  <a16:creationId xmlns:a16="http://schemas.microsoft.com/office/drawing/2014/main" id="{89C27A11-47E1-B44D-BE50-0454B6F6361C}"/>
                </a:ext>
              </a:extLst>
            </p:cNvPr>
            <p:cNvSpPr/>
            <p:nvPr/>
          </p:nvSpPr>
          <p:spPr>
            <a:xfrm>
              <a:off x="1277076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cxnSp>
          <p:nvCxnSpPr>
            <p:cNvPr id="41" name="꺾인 연결선[E] 40">
              <a:extLst>
                <a:ext uri="{FF2B5EF4-FFF2-40B4-BE49-F238E27FC236}">
                  <a16:creationId xmlns:a16="http://schemas.microsoft.com/office/drawing/2014/main" id="{9FA5AEF8-FF49-4E4F-8347-D3C33A3D56A6}"/>
                </a:ext>
              </a:extLst>
            </p:cNvPr>
            <p:cNvCxnSpPr>
              <a:stCxn id="24" idx="3"/>
              <a:endCxn id="26" idx="3"/>
            </p:cNvCxnSpPr>
            <p:nvPr/>
          </p:nvCxnSpPr>
          <p:spPr>
            <a:xfrm>
              <a:off x="4302237" y="1937349"/>
              <a:ext cx="11693" cy="132594"/>
            </a:xfrm>
            <a:prstGeom prst="bentConnector3">
              <a:avLst>
                <a:gd name="adj1" fmla="val 3133331"/>
              </a:avLst>
            </a:prstGeom>
            <a:ln w="158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꺾인 연결선[E] 43">
              <a:extLst>
                <a:ext uri="{FF2B5EF4-FFF2-40B4-BE49-F238E27FC236}">
                  <a16:creationId xmlns:a16="http://schemas.microsoft.com/office/drawing/2014/main" id="{08F34ED8-E51D-D347-A1BD-9F9A1F3B6451}"/>
                </a:ext>
              </a:extLst>
            </p:cNvPr>
            <p:cNvCxnSpPr>
              <a:stCxn id="31" idx="3"/>
              <a:endCxn id="39" idx="2"/>
            </p:cNvCxnSpPr>
            <p:nvPr/>
          </p:nvCxnSpPr>
          <p:spPr>
            <a:xfrm flipH="1">
              <a:off x="1282663" y="2298987"/>
              <a:ext cx="3019574" cy="963179"/>
            </a:xfrm>
            <a:prstGeom prst="bentConnector4">
              <a:avLst>
                <a:gd name="adj1" fmla="val -9207"/>
                <a:gd name="adj2" fmla="val 127247"/>
              </a:avLst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꺾인 연결선[E] 47">
              <a:extLst>
                <a:ext uri="{FF2B5EF4-FFF2-40B4-BE49-F238E27FC236}">
                  <a16:creationId xmlns:a16="http://schemas.microsoft.com/office/drawing/2014/main" id="{BF57AABD-D611-1048-824C-FC30DE2DCAD1}"/>
                </a:ext>
              </a:extLst>
            </p:cNvPr>
            <p:cNvCxnSpPr>
              <a:stCxn id="1026" idx="3"/>
              <a:endCxn id="38" idx="2"/>
            </p:cNvCxnSpPr>
            <p:nvPr/>
          </p:nvCxnSpPr>
          <p:spPr>
            <a:xfrm flipH="1">
              <a:off x="1179608" y="2412781"/>
              <a:ext cx="3114523" cy="849385"/>
            </a:xfrm>
            <a:prstGeom prst="bentConnector4">
              <a:avLst>
                <a:gd name="adj1" fmla="val -10763"/>
                <a:gd name="adj2" fmla="val 136555"/>
              </a:avLst>
            </a:prstGeom>
            <a:ln w="158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꺾인 연결선[E] 52">
              <a:extLst>
                <a:ext uri="{FF2B5EF4-FFF2-40B4-BE49-F238E27FC236}">
                  <a16:creationId xmlns:a16="http://schemas.microsoft.com/office/drawing/2014/main" id="{276F2A29-B357-0041-9519-1AD8AE8370C2}"/>
                </a:ext>
              </a:extLst>
            </p:cNvPr>
            <p:cNvCxnSpPr>
              <a:stCxn id="34" idx="3"/>
              <a:endCxn id="37" idx="2"/>
            </p:cNvCxnSpPr>
            <p:nvPr/>
          </p:nvCxnSpPr>
          <p:spPr>
            <a:xfrm flipH="1">
              <a:off x="1073246" y="2523055"/>
              <a:ext cx="3228991" cy="739111"/>
            </a:xfrm>
            <a:prstGeom prst="bentConnector4">
              <a:avLst>
                <a:gd name="adj1" fmla="val -11829"/>
                <a:gd name="adj2" fmla="val 151678"/>
              </a:avLst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C0A8934F-E45F-4F4D-8183-73859226E402}"/>
              </a:ext>
            </a:extLst>
          </p:cNvPr>
          <p:cNvGrpSpPr/>
          <p:nvPr/>
        </p:nvGrpSpPr>
        <p:grpSpPr>
          <a:xfrm>
            <a:off x="424356" y="4124101"/>
            <a:ext cx="3670666" cy="1692794"/>
            <a:chOff x="603350" y="4005715"/>
            <a:chExt cx="4094874" cy="1888425"/>
          </a:xfrm>
        </p:grpSpPr>
        <p:pic>
          <p:nvPicPr>
            <p:cNvPr id="1030" name="Picture 6" descr="How do I correctly power the l298n motor driver with 6v? - Electrical  Engineering Stack Exchange">
              <a:extLst>
                <a:ext uri="{FF2B5EF4-FFF2-40B4-BE49-F238E27FC236}">
                  <a16:creationId xmlns:a16="http://schemas.microsoft.com/office/drawing/2014/main" id="{CCB444B5-96A2-F04A-9A52-9E7A50AA90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38" t="45967" r="48251" b="19499"/>
            <a:stretch/>
          </p:blipFill>
          <p:spPr bwMode="auto">
            <a:xfrm>
              <a:off x="603350" y="4120808"/>
              <a:ext cx="1604214" cy="1682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다이아몬드 58">
              <a:extLst>
                <a:ext uri="{FF2B5EF4-FFF2-40B4-BE49-F238E27FC236}">
                  <a16:creationId xmlns:a16="http://schemas.microsoft.com/office/drawing/2014/main" id="{26C0764A-F75A-3046-B65C-05234D51D5AB}"/>
                </a:ext>
              </a:extLst>
            </p:cNvPr>
            <p:cNvSpPr/>
            <p:nvPr/>
          </p:nvSpPr>
          <p:spPr>
            <a:xfrm>
              <a:off x="834221" y="5261478"/>
              <a:ext cx="542300" cy="542300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63" name="다이아몬드 62">
              <a:extLst>
                <a:ext uri="{FF2B5EF4-FFF2-40B4-BE49-F238E27FC236}">
                  <a16:creationId xmlns:a16="http://schemas.microsoft.com/office/drawing/2014/main" id="{F1327BEA-4439-4344-883D-365E0DFC1A12}"/>
                </a:ext>
              </a:extLst>
            </p:cNvPr>
            <p:cNvSpPr/>
            <p:nvPr/>
          </p:nvSpPr>
          <p:spPr>
            <a:xfrm>
              <a:off x="1288234" y="5261478"/>
              <a:ext cx="542300" cy="542300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pic>
          <p:nvPicPr>
            <p:cNvPr id="69" name="Picture 2" descr="초간단 wifi 카메라 ESP32-CAM 사용하기">
              <a:extLst>
                <a:ext uri="{FF2B5EF4-FFF2-40B4-BE49-F238E27FC236}">
                  <a16:creationId xmlns:a16="http://schemas.microsoft.com/office/drawing/2014/main" id="{F6496D7B-9B2E-3540-ACE0-E694524C11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63" r="26776"/>
            <a:stretch/>
          </p:blipFill>
          <p:spPr bwMode="auto">
            <a:xfrm>
              <a:off x="2712885" y="4005715"/>
              <a:ext cx="1977233" cy="188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다이아몬드 69">
              <a:extLst>
                <a:ext uri="{FF2B5EF4-FFF2-40B4-BE49-F238E27FC236}">
                  <a16:creationId xmlns:a16="http://schemas.microsoft.com/office/drawing/2014/main" id="{5D856A3D-CAD7-C647-A16D-32DA3993DFF7}"/>
                </a:ext>
              </a:extLst>
            </p:cNvPr>
            <p:cNvSpPr/>
            <p:nvPr/>
          </p:nvSpPr>
          <p:spPr>
            <a:xfrm>
              <a:off x="2685788" y="4141884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1" name="다이아몬드 70">
              <a:extLst>
                <a:ext uri="{FF2B5EF4-FFF2-40B4-BE49-F238E27FC236}">
                  <a16:creationId xmlns:a16="http://schemas.microsoft.com/office/drawing/2014/main" id="{5C53C1A8-929B-F248-A20F-37ADDA22BC7B}"/>
                </a:ext>
              </a:extLst>
            </p:cNvPr>
            <p:cNvSpPr/>
            <p:nvPr/>
          </p:nvSpPr>
          <p:spPr>
            <a:xfrm>
              <a:off x="2685788" y="4274478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2" name="다이아몬드 71">
              <a:extLst>
                <a:ext uri="{FF2B5EF4-FFF2-40B4-BE49-F238E27FC236}">
                  <a16:creationId xmlns:a16="http://schemas.microsoft.com/office/drawing/2014/main" id="{CFCA936D-5812-2D4C-AD82-79BCFB93FD28}"/>
                </a:ext>
              </a:extLst>
            </p:cNvPr>
            <p:cNvSpPr/>
            <p:nvPr/>
          </p:nvSpPr>
          <p:spPr>
            <a:xfrm>
              <a:off x="4499332" y="4141884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3" name="다이아몬드 72">
              <a:extLst>
                <a:ext uri="{FF2B5EF4-FFF2-40B4-BE49-F238E27FC236}">
                  <a16:creationId xmlns:a16="http://schemas.microsoft.com/office/drawing/2014/main" id="{345FBF88-37B2-C14A-B7BB-FB34DE878A8E}"/>
                </a:ext>
              </a:extLst>
            </p:cNvPr>
            <p:cNvSpPr/>
            <p:nvPr/>
          </p:nvSpPr>
          <p:spPr>
            <a:xfrm>
              <a:off x="4499332" y="4274478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4" name="다이아몬드 73">
              <a:extLst>
                <a:ext uri="{FF2B5EF4-FFF2-40B4-BE49-F238E27FC236}">
                  <a16:creationId xmlns:a16="http://schemas.microsoft.com/office/drawing/2014/main" id="{BB8953A0-4C92-D84C-947C-080AD1274018}"/>
                </a:ext>
              </a:extLst>
            </p:cNvPr>
            <p:cNvSpPr/>
            <p:nvPr/>
          </p:nvSpPr>
          <p:spPr>
            <a:xfrm>
              <a:off x="4499332" y="4375050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5" name="다이아몬드 74">
              <a:extLst>
                <a:ext uri="{FF2B5EF4-FFF2-40B4-BE49-F238E27FC236}">
                  <a16:creationId xmlns:a16="http://schemas.microsoft.com/office/drawing/2014/main" id="{69295400-9A16-8A4A-A423-5219A3FC61B4}"/>
                </a:ext>
              </a:extLst>
            </p:cNvPr>
            <p:cNvSpPr/>
            <p:nvPr/>
          </p:nvSpPr>
          <p:spPr>
            <a:xfrm>
              <a:off x="4499332" y="4507644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6" name="다이아몬드 75">
              <a:extLst>
                <a:ext uri="{FF2B5EF4-FFF2-40B4-BE49-F238E27FC236}">
                  <a16:creationId xmlns:a16="http://schemas.microsoft.com/office/drawing/2014/main" id="{AE503F93-C899-8E42-9B46-2E64812113CB}"/>
                </a:ext>
              </a:extLst>
            </p:cNvPr>
            <p:cNvSpPr/>
            <p:nvPr/>
          </p:nvSpPr>
          <p:spPr>
            <a:xfrm>
              <a:off x="4499332" y="4604094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7" name="다이아몬드 76">
              <a:extLst>
                <a:ext uri="{FF2B5EF4-FFF2-40B4-BE49-F238E27FC236}">
                  <a16:creationId xmlns:a16="http://schemas.microsoft.com/office/drawing/2014/main" id="{91555198-7ED1-5E43-B766-A6D5DB16FCD0}"/>
                </a:ext>
              </a:extLst>
            </p:cNvPr>
            <p:cNvSpPr/>
            <p:nvPr/>
          </p:nvSpPr>
          <p:spPr>
            <a:xfrm>
              <a:off x="4499332" y="4736688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8" name="다이아몬드 77">
              <a:extLst>
                <a:ext uri="{FF2B5EF4-FFF2-40B4-BE49-F238E27FC236}">
                  <a16:creationId xmlns:a16="http://schemas.microsoft.com/office/drawing/2014/main" id="{40590DAF-62AD-8E48-9506-1884DFD0B756}"/>
                </a:ext>
              </a:extLst>
            </p:cNvPr>
            <p:cNvSpPr/>
            <p:nvPr/>
          </p:nvSpPr>
          <p:spPr>
            <a:xfrm>
              <a:off x="4499332" y="4828162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9" name="다이아몬드 78">
              <a:extLst>
                <a:ext uri="{FF2B5EF4-FFF2-40B4-BE49-F238E27FC236}">
                  <a16:creationId xmlns:a16="http://schemas.microsoft.com/office/drawing/2014/main" id="{63D50E70-18E9-C742-8135-7D820EF31F92}"/>
                </a:ext>
              </a:extLst>
            </p:cNvPr>
            <p:cNvSpPr/>
            <p:nvPr/>
          </p:nvSpPr>
          <p:spPr>
            <a:xfrm>
              <a:off x="4499332" y="4960756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cxnSp>
          <p:nvCxnSpPr>
            <p:cNvPr id="1027" name="꺾인 연결선[E] 1026">
              <a:extLst>
                <a:ext uri="{FF2B5EF4-FFF2-40B4-BE49-F238E27FC236}">
                  <a16:creationId xmlns:a16="http://schemas.microsoft.com/office/drawing/2014/main" id="{D2657FA3-7AC9-164B-AA8B-C7E9D748B270}"/>
                </a:ext>
              </a:extLst>
            </p:cNvPr>
            <p:cNvCxnSpPr>
              <a:stCxn id="70" idx="1"/>
              <a:endCxn id="59" idx="2"/>
            </p:cNvCxnSpPr>
            <p:nvPr/>
          </p:nvCxnSpPr>
          <p:spPr>
            <a:xfrm rot="10800000" flipV="1">
              <a:off x="1105372" y="4241330"/>
              <a:ext cx="1580417" cy="1562448"/>
            </a:xfrm>
            <a:prstGeom prst="bentConnector4">
              <a:avLst>
                <a:gd name="adj1" fmla="val 25263"/>
                <a:gd name="adj2" fmla="val 114631"/>
              </a:avLst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꺾인 연결선[E] 1031">
              <a:extLst>
                <a:ext uri="{FF2B5EF4-FFF2-40B4-BE49-F238E27FC236}">
                  <a16:creationId xmlns:a16="http://schemas.microsoft.com/office/drawing/2014/main" id="{DD5D8C28-A95C-F142-BB28-A1FDFB384F70}"/>
                </a:ext>
              </a:extLst>
            </p:cNvPr>
            <p:cNvCxnSpPr>
              <a:stCxn id="71" idx="1"/>
              <a:endCxn id="63" idx="2"/>
            </p:cNvCxnSpPr>
            <p:nvPr/>
          </p:nvCxnSpPr>
          <p:spPr>
            <a:xfrm rot="10800000" flipV="1">
              <a:off x="1559384" y="4373924"/>
              <a:ext cx="1126404" cy="1429854"/>
            </a:xfrm>
            <a:prstGeom prst="bentConnector4">
              <a:avLst>
                <a:gd name="adj1" fmla="val 29188"/>
                <a:gd name="adj2" fmla="val 121749"/>
              </a:avLst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37" name="표 1037">
            <a:extLst>
              <a:ext uri="{FF2B5EF4-FFF2-40B4-BE49-F238E27FC236}">
                <a16:creationId xmlns:a16="http://schemas.microsoft.com/office/drawing/2014/main" id="{3E33ACD6-3CF9-1947-8CEC-D5303893D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604918"/>
              </p:ext>
            </p:extLst>
          </p:nvPr>
        </p:nvGraphicFramePr>
        <p:xfrm>
          <a:off x="5187511" y="1604737"/>
          <a:ext cx="3710931" cy="2000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100">
                  <a:extLst>
                    <a:ext uri="{9D8B030D-6E8A-4147-A177-3AD203B41FA5}">
                      <a16:colId xmlns:a16="http://schemas.microsoft.com/office/drawing/2014/main" val="4203097165"/>
                    </a:ext>
                  </a:extLst>
                </a:gridCol>
                <a:gridCol w="841501">
                  <a:extLst>
                    <a:ext uri="{9D8B030D-6E8A-4147-A177-3AD203B41FA5}">
                      <a16:colId xmlns:a16="http://schemas.microsoft.com/office/drawing/2014/main" val="2632443922"/>
                    </a:ext>
                  </a:extLst>
                </a:gridCol>
                <a:gridCol w="1840330">
                  <a:extLst>
                    <a:ext uri="{9D8B030D-6E8A-4147-A177-3AD203B41FA5}">
                      <a16:colId xmlns:a16="http://schemas.microsoft.com/office/drawing/2014/main" val="3722195669"/>
                    </a:ext>
                  </a:extLst>
                </a:gridCol>
              </a:tblGrid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업로드 시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연결 핀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870229124"/>
                  </a:ext>
                </a:extLst>
              </a:tr>
              <a:tr h="33336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FTDI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USB to TTL</a:t>
                      </a:r>
                      <a:endParaRPr lang="ko-KR" altLang="en-US" sz="1000" dirty="0"/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3V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</a:t>
                      </a:r>
                      <a:r>
                        <a:rPr lang="en-US" altLang="ko-KR" sz="1000" dirty="0"/>
                        <a:t> 3.3V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2924942313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GPIO3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872812272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RXD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GPIO1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983396289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GND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GND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402167466"/>
                  </a:ext>
                </a:extLst>
              </a:tr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ESP32</a:t>
                      </a:r>
                      <a:r>
                        <a:rPr lang="ko-KR" altLang="en-US" sz="1000" b="0" dirty="0"/>
                        <a:t>의 </a:t>
                      </a:r>
                      <a:r>
                        <a:rPr lang="en-US" altLang="ko-KR" sz="1000" b="0" dirty="0"/>
                        <a:t>GPIO0</a:t>
                      </a:r>
                      <a:r>
                        <a:rPr lang="ko-KR" altLang="en-US" sz="1000" b="0" dirty="0"/>
                        <a:t>과 </a:t>
                      </a:r>
                      <a:r>
                        <a:rPr lang="en-US" altLang="ko-KR" sz="1000" b="0" dirty="0"/>
                        <a:t>GND</a:t>
                      </a:r>
                      <a:r>
                        <a:rPr lang="ko-KR" altLang="en-US" sz="1000" b="0" dirty="0" err="1"/>
                        <a:t>를</a:t>
                      </a:r>
                      <a:r>
                        <a:rPr lang="ko-KR" altLang="en-US" sz="1000" b="0" dirty="0"/>
                        <a:t> 연결</a:t>
                      </a:r>
                    </a:p>
                  </a:txBody>
                  <a:tcPr marL="86328" marR="86328" marT="43164" marB="4316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877264"/>
                  </a:ext>
                </a:extLst>
              </a:tr>
            </a:tbl>
          </a:graphicData>
        </a:graphic>
      </p:graphicFrame>
      <p:graphicFrame>
        <p:nvGraphicFramePr>
          <p:cNvPr id="91" name="표 1037">
            <a:extLst>
              <a:ext uri="{FF2B5EF4-FFF2-40B4-BE49-F238E27FC236}">
                <a16:creationId xmlns:a16="http://schemas.microsoft.com/office/drawing/2014/main" id="{11A0FC31-D259-7E47-95A3-D1D9DB6A9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34870"/>
              </p:ext>
            </p:extLst>
          </p:nvPr>
        </p:nvGraphicFramePr>
        <p:xfrm>
          <a:off x="5187511" y="4249620"/>
          <a:ext cx="3710931" cy="133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100">
                  <a:extLst>
                    <a:ext uri="{9D8B030D-6E8A-4147-A177-3AD203B41FA5}">
                      <a16:colId xmlns:a16="http://schemas.microsoft.com/office/drawing/2014/main" val="4203097165"/>
                    </a:ext>
                  </a:extLst>
                </a:gridCol>
                <a:gridCol w="841501">
                  <a:extLst>
                    <a:ext uri="{9D8B030D-6E8A-4147-A177-3AD203B41FA5}">
                      <a16:colId xmlns:a16="http://schemas.microsoft.com/office/drawing/2014/main" val="2632443922"/>
                    </a:ext>
                  </a:extLst>
                </a:gridCol>
                <a:gridCol w="1840330">
                  <a:extLst>
                    <a:ext uri="{9D8B030D-6E8A-4147-A177-3AD203B41FA5}">
                      <a16:colId xmlns:a16="http://schemas.microsoft.com/office/drawing/2014/main" val="3722195669"/>
                    </a:ext>
                  </a:extLst>
                </a:gridCol>
              </a:tblGrid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구동 시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연결 핀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870229124"/>
                  </a:ext>
                </a:extLst>
              </a:tr>
              <a:tr h="33336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6V Battery</a:t>
                      </a:r>
                      <a:endParaRPr lang="ko-KR" altLang="en-US" sz="1000" dirty="0"/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(+)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</a:t>
                      </a:r>
                      <a:r>
                        <a:rPr lang="en-US" altLang="ko-KR" sz="1000" dirty="0"/>
                        <a:t> 5V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2924942313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(-)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GND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872812272"/>
                  </a:ext>
                </a:extLst>
              </a:tr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IPEX </a:t>
                      </a:r>
                      <a:r>
                        <a:rPr lang="ko-KR" altLang="en-US" sz="1000" dirty="0"/>
                        <a:t>안테나</a:t>
                      </a:r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연결부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ESP32 </a:t>
                      </a:r>
                      <a:r>
                        <a:rPr lang="ko-KR" altLang="en-US" sz="900" dirty="0" err="1"/>
                        <a:t>외장안테나</a:t>
                      </a:r>
                      <a:r>
                        <a:rPr lang="ko-KR" altLang="en-US" sz="900" dirty="0"/>
                        <a:t> 포트에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736750849"/>
                  </a:ext>
                </a:extLst>
              </a:tr>
            </a:tbl>
          </a:graphicData>
        </a:graphic>
      </p:graphicFrame>
      <p:cxnSp>
        <p:nvCxnSpPr>
          <p:cNvPr id="1040" name="꺾인 연결선[E] 1039">
            <a:extLst>
              <a:ext uri="{FF2B5EF4-FFF2-40B4-BE49-F238E27FC236}">
                <a16:creationId xmlns:a16="http://schemas.microsoft.com/office/drawing/2014/main" id="{96FD726F-A38F-494E-BF2D-77049136412E}"/>
              </a:ext>
            </a:extLst>
          </p:cNvPr>
          <p:cNvCxnSpPr>
            <a:cxnSpLocks/>
            <a:stCxn id="69" idx="0"/>
          </p:cNvCxnSpPr>
          <p:nvPr/>
        </p:nvCxnSpPr>
        <p:spPr>
          <a:xfrm rot="16200000" flipH="1">
            <a:off x="3783662" y="3541994"/>
            <a:ext cx="206232" cy="1370447"/>
          </a:xfrm>
          <a:prstGeom prst="bentConnector4">
            <a:avLst>
              <a:gd name="adj1" fmla="val -110846"/>
              <a:gd name="adj2" fmla="val 82333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766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image4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323528" y="1370159"/>
            <a:ext cx="8496944" cy="46122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193052136" descr="EMB000020045b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44972"/>
            <a:ext cx="8362684" cy="39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7487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39552" y="1340768"/>
          <a:ext cx="7992888" cy="4711161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LOG-01-01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 선택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연동했던 계정으로 로그인을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연동했던 계정으로 로그인을 할 수 있음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계정의 아이콘을 누르면 로그인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시작하기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연동하고 싶은 계정의 아이콘을 누르면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각각의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API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따라 회원 가입 창으로 이동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 연동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계정연동 및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121" name="_x278366352" descr="EMB00002bb84fc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5733" r="49615" b="3430"/>
          <a:stretch>
            <a:fillRect/>
          </a:stretch>
        </p:blipFill>
        <p:spPr bwMode="auto">
          <a:xfrm>
            <a:off x="655856" y="1825665"/>
            <a:ext cx="1899920" cy="36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24356" y="1196753"/>
          <a:ext cx="7388004" cy="1770126"/>
        </p:xfrm>
        <a:graphic>
          <a:graphicData uri="http://schemas.openxmlformats.org/drawingml/2006/table">
            <a:tbl>
              <a:tblPr/>
              <a:tblGrid>
                <a:gridCol w="1225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2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649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기능정보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기능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기기별로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예약할 수 있는 기능이다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5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도면에 등록된 기기 중 사용자가 시간을 예약하고자 하는 기기를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버튼이 출력되면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 설정하고자 하는 버튼을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기기를 작동하고자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기기의 작동을 중지시키고자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 사이에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지정하지 않고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예약된 시간에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관련번호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CP-7, FN-7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00496" y="3068961"/>
          <a:ext cx="7411864" cy="2118203"/>
        </p:xfrm>
        <a:graphic>
          <a:graphicData uri="http://schemas.openxmlformats.org/drawingml/2006/table">
            <a:tbl>
              <a:tblPr/>
              <a:tblGrid>
                <a:gridCol w="129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7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사용 예시 정보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00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예약을 원하는 기기를 클릭하고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누른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기기를 작동하고 싶은 시간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작동을 중지시키고 싶은 시간을 입력하면 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시간동안에만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 데이터 값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원하는 기기를 선택한 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켜는 시간과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끄는 시간을 입력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457" name="_x280090008" descr="EMB00002bb84fe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86" y="3429000"/>
            <a:ext cx="926570" cy="16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03649" y="5229200"/>
          <a:ext cx="3736303" cy="1070102"/>
        </p:xfrm>
        <a:graphic>
          <a:graphicData uri="http://schemas.openxmlformats.org/drawingml/2006/table">
            <a:tbl>
              <a:tblPr/>
              <a:tblGrid>
                <a:gridCol w="785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696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입출력 데이터 항목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입출력구분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이벤트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기기를 클릭한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 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211960" y="5238078"/>
          <a:ext cx="3672408" cy="1089660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696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선행필수기능 및 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기기를 계속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573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1000" b="1" noProof="0">
                <a:solidFill>
                  <a:schemeClr val="bg1"/>
                </a:solidFill>
                <a:latin typeface="+mn-ea"/>
                <a:cs typeface="+mj-cs"/>
              </a:rPr>
              <a:t>사용자 </a:t>
            </a:r>
            <a:r>
              <a:rPr lang="ko-KR" altLang="en-US" sz="1000" b="1">
                <a:solidFill>
                  <a:schemeClr val="bg1"/>
                </a:solidFill>
                <a:latin typeface="+mn-ea"/>
                <a:cs typeface="+mj-cs"/>
              </a:rPr>
              <a:t>인터페이스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334704"/>
            <a:ext cx="4896544" cy="43925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1357167"/>
            <a:ext cx="5137215" cy="39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43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255382"/>
              </p:ext>
            </p:extLst>
          </p:nvPr>
        </p:nvGraphicFramePr>
        <p:xfrm>
          <a:off x="1187625" y="1412776"/>
          <a:ext cx="6010907" cy="5005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36976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900" b="1">
                <a:solidFill>
                  <a:schemeClr val="bg1"/>
                </a:solidFill>
                <a:latin typeface="+mn-ea"/>
                <a:cs typeface="+mj-cs"/>
              </a:rPr>
              <a:t>사용자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lang="ko-KR" altLang="en-US" sz="900" b="1" noProof="0" dirty="0">
                <a:solidFill>
                  <a:schemeClr val="bg1"/>
                </a:solidFill>
                <a:latin typeface="+mn-ea"/>
                <a:cs typeface="+mj-cs"/>
              </a:rPr>
              <a:t>인터페이스 </a:t>
            </a:r>
            <a:r>
              <a:rPr lang="en-US" altLang="ko-KR" sz="900" b="1" noProof="0" dirty="0">
                <a:solidFill>
                  <a:schemeClr val="bg1"/>
                </a:solidFill>
                <a:latin typeface="+mn-ea"/>
                <a:cs typeface="+mj-cs"/>
              </a:rPr>
              <a:t>(H/W)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78" y="1233293"/>
            <a:ext cx="8432800" cy="477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89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208739"/>
            <a:ext cx="83312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79" y="2132856"/>
          <a:ext cx="8848773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2" y="2492896"/>
            <a:ext cx="49688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키넥트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연동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인터렉티브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전래동화 연계도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812827"/>
            <a:ext cx="7848600" cy="3564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6" y="3129979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프로그램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6" y="4555554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(PFCBGSGM)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86" name="순서도: 판단 85"/>
          <p:cNvSpPr/>
          <p:nvPr/>
        </p:nvSpPr>
        <p:spPr>
          <a:xfrm>
            <a:off x="1478343" y="3807842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전래동화 옵션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68" y="3626867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87" y="4346798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stCxn id="86" idx="3"/>
            <a:endCxn id="84" idx="3"/>
          </p:cNvCxnSpPr>
          <p:nvPr/>
        </p:nvCxnSpPr>
        <p:spPr>
          <a:xfrm flipV="1">
            <a:off x="2907093" y="3285554"/>
            <a:ext cx="34925" cy="700088"/>
          </a:xfrm>
          <a:prstGeom prst="bentConnector3">
            <a:avLst>
              <a:gd name="adj1" fmla="val 755484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2026031" y="4109467"/>
            <a:ext cx="257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2953131" y="3242692"/>
            <a:ext cx="2809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737356" y="3009329"/>
            <a:ext cx="1223962" cy="349250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 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옵션 선택</a:t>
            </a:r>
          </a:p>
        </p:txBody>
      </p:sp>
      <p:sp>
        <p:nvSpPr>
          <p:cNvPr id="93" name="순서도: 판단 92"/>
          <p:cNvSpPr/>
          <p:nvPr/>
        </p:nvSpPr>
        <p:spPr>
          <a:xfrm>
            <a:off x="5332793" y="3006154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동화보기</a:t>
            </a:r>
          </a:p>
        </p:txBody>
      </p:sp>
      <p:sp>
        <p:nvSpPr>
          <p:cNvPr id="94" name="순서도: 판단 93"/>
          <p:cNvSpPr/>
          <p:nvPr/>
        </p:nvSpPr>
        <p:spPr>
          <a:xfrm>
            <a:off x="5332793" y="352367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재생녹화</a:t>
            </a:r>
          </a:p>
        </p:txBody>
      </p:sp>
      <p:sp>
        <p:nvSpPr>
          <p:cNvPr id="95" name="순서도: 판단 94"/>
          <p:cNvSpPr/>
          <p:nvPr/>
        </p:nvSpPr>
        <p:spPr>
          <a:xfrm>
            <a:off x="5332793" y="40459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다시보기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6" name="순서도: 판단 95"/>
          <p:cNvSpPr/>
          <p:nvPr/>
        </p:nvSpPr>
        <p:spPr>
          <a:xfrm>
            <a:off x="5332793" y="45793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인기동화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7" name="순서도: 판단 96"/>
          <p:cNvSpPr/>
          <p:nvPr/>
        </p:nvSpPr>
        <p:spPr>
          <a:xfrm>
            <a:off x="5323268" y="513022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4970843" y="3188717"/>
            <a:ext cx="360363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99" name="직선 연결선 98"/>
          <p:cNvCxnSpPr/>
          <p:nvPr/>
        </p:nvCxnSpPr>
        <p:spPr>
          <a:xfrm rot="5400000" flipH="1" flipV="1">
            <a:off x="3935000" y="4356323"/>
            <a:ext cx="2341562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0" name="직선 연결선 99"/>
          <p:cNvCxnSpPr/>
          <p:nvPr/>
        </p:nvCxnSpPr>
        <p:spPr>
          <a:xfrm>
            <a:off x="5115306" y="370306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110543" y="4231704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110543" y="476351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110543" y="5320729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4" name="Shape 83"/>
          <p:cNvCxnSpPr>
            <a:endCxn id="85" idx="3"/>
          </p:cNvCxnSpPr>
          <p:nvPr/>
        </p:nvCxnSpPr>
        <p:spPr>
          <a:xfrm rot="10800000">
            <a:off x="2222881" y="5095304"/>
            <a:ext cx="2882900" cy="431800"/>
          </a:xfrm>
          <a:prstGeom prst="bentConnector2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1871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06" name="Rectangle 41"/>
          <p:cNvSpPr>
            <a:spLocks noChangeArrowheads="1"/>
          </p:cNvSpPr>
          <p:nvPr/>
        </p:nvSpPr>
        <p:spPr bwMode="auto">
          <a:xfrm>
            <a:off x="7012368" y="3545904"/>
            <a:ext cx="1079500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오디오 플레이</a:t>
            </a: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6771068" y="370306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8" y="423011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8" y="47619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8" y="5304854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065017"/>
            <a:ext cx="1079500" cy="309562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과거이력 검색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6" y="29156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(PFOBSCDM)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6" y="448411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인기순위 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(COMCODEM)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6" y="50492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게임정보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(PFCBICDM)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2910904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6572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45448" y="5620767"/>
            <a:ext cx="44791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APP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실행하여 프로그램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네비게이션으로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컨텐츠를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선택한다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58985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56081" y="5857304"/>
            <a:ext cx="6760184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옵션을 선택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옵션체크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동화보기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재생하기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다시보기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인기동화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를 선택한 후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재생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657856" y="3015679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PFC2_BGSSMGwanRi_M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전래동화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20  .   .   .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키넥트기반의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음성인식과 모션인식 기술을 통해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인터랙티브한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방식으로 학습게임을 포함한 전래동화를 체험하는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콘텐츠를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제공하는 프로그램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94" y="1280714"/>
            <a:ext cx="8461078" cy="49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03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image7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641010" y="1547495"/>
            <a:ext cx="3454152" cy="4257769"/>
          </a:xfrm>
          <a:prstGeom prst="rect">
            <a:avLst/>
          </a:prstGeom>
          <a:noFill/>
        </p:spPr>
      </p:pic>
      <p:pic>
        <p:nvPicPr>
          <p:cNvPr id="27" name="image8.png" title="이미지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4668678" y="1601625"/>
            <a:ext cx="4007778" cy="39156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9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268789" y="4420042"/>
            <a:ext cx="4303212" cy="1673254"/>
          </a:xfrm>
          <a:prstGeom prst="rect">
            <a:avLst/>
          </a:prstGeom>
          <a:noFill/>
        </p:spPr>
      </p:pic>
      <p:pic>
        <p:nvPicPr>
          <p:cNvPr id="23" name="image12.png" title="이미지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4617706" y="4447381"/>
            <a:ext cx="4130757" cy="1645915"/>
          </a:xfrm>
          <a:prstGeom prst="rect">
            <a:avLst/>
          </a:prstGeom>
          <a:noFill/>
        </p:spPr>
      </p:pic>
      <p:pic>
        <p:nvPicPr>
          <p:cNvPr id="24" name="image10.png" title="이미지"/>
          <p:cNvPicPr preferRelativeResize="0"/>
          <p:nvPr/>
        </p:nvPicPr>
        <p:blipFill>
          <a:blip r:embed="rId6" cstate="print"/>
          <a:stretch>
            <a:fillRect/>
          </a:stretch>
        </p:blipFill>
        <p:spPr>
          <a:xfrm>
            <a:off x="353509" y="1541283"/>
            <a:ext cx="8322947" cy="23197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1531212"/>
            <a:ext cx="8407400" cy="361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58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16519"/>
          <a:ext cx="8547580" cy="5020793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기존 선택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계정연동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회원가입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로그인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즐겨 찾는 병원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군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읍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동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현재위치로 설정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병원종류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734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이하 생략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13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323528" y="1601682"/>
            <a:ext cx="4190388" cy="391555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38" y="1743204"/>
            <a:ext cx="3816424" cy="16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image14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341185" y="1593288"/>
            <a:ext cx="8479287" cy="45000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기술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16" y="1369871"/>
            <a:ext cx="7876108" cy="469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308100"/>
            <a:ext cx="8128000" cy="21929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50" y="3740943"/>
            <a:ext cx="7378700" cy="275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94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60068"/>
              </p:ext>
            </p:extLst>
          </p:nvPr>
        </p:nvGraphicFramePr>
        <p:xfrm>
          <a:off x="450882" y="1268760"/>
          <a:ext cx="8242236" cy="5409312"/>
        </p:xfrm>
        <a:graphic>
          <a:graphicData uri="http://schemas.openxmlformats.org/drawingml/2006/table">
            <a:tbl>
              <a:tblPr/>
              <a:tblGrid>
                <a:gridCol w="82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1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187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Studio (1.2.2)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application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Beacon SDK</a:t>
                      </a:r>
                      <a:b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(RECO/Estimote SDK)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신호를 탐지하고 처리하기 위해 사용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OS(5.0.1)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애플리케이션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PHP(5.3.3)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관리자 웹 페이지 처리 모듈 작성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MySQL(5.1.73)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위치 정보를 포함하는 스마트 도서관 데이터를 저장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관리하는 데이터베이스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Apache(1.7.1)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웹 페이지를 구동하는 웹 서버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　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6.6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Putty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원격 접속용 툴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81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사용자에게 서비스를 직접적으로 제공하는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 Device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Estimote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iBeacon,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Beacon)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Region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Mac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 등의 정보를 블루투스 신호를 이용해서 지속적으로 신호를 보내는 신호 발생기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블루투스 통신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비콘과 스마트폰이 블루투스 통신하기 위한 하드웨어 모듈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무선 랜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스마트폰과 웹서버 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및 테스트를 위한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서버</a:t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(Server,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유선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1" y="1812454"/>
            <a:ext cx="4258129" cy="27689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86" y="1884038"/>
            <a:ext cx="3501585" cy="26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57" y="1935749"/>
            <a:ext cx="7899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동영상 촬영 콘티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93" y="3798060"/>
            <a:ext cx="5877702" cy="21512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78" y="1508629"/>
            <a:ext cx="5855816" cy="215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9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849" y="1916832"/>
            <a:ext cx="2870229" cy="2529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이슈관리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7" y="1988840"/>
            <a:ext cx="2808313" cy="23725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형상관리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1972217"/>
            <a:ext cx="2692556" cy="23891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69836"/>
            <a:ext cx="4104455" cy="40914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147" y="1569836"/>
            <a:ext cx="4141366" cy="40914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74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설문조사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83" y="1484783"/>
            <a:ext cx="4349925" cy="218234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421752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796" y="2180524"/>
            <a:ext cx="4163306" cy="309942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834" y="3667125"/>
            <a:ext cx="2304256" cy="16128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623" y="4458880"/>
            <a:ext cx="2346998" cy="135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5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인터뷰결과서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31" y="1532568"/>
            <a:ext cx="76676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7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79930"/>
            <a:ext cx="8568952" cy="274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51520" y="1268760"/>
          <a:ext cx="4320480" cy="4968554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8"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검색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있는 식물 데이터를 사용자가 검색할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추가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비어 있는 하우스를 선택해 새로운 식물을 등록할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삭제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하우스에 저장되어 있는 식물을 선택해 삭제할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온도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조도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습도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테마 추천 받기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기능별 식물을 추천 받을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내의 온도를 높이거나 낮출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 하우스 내의 조도를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식물에의 급수를 통해 하우스의 습도를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자동 제어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제어 모드를 선택해 식물에게 적절한 환경을 갖추도록 자동으로 제어되게 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779677" y="1268760"/>
          <a:ext cx="4112803" cy="4968551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6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71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물주기</a:t>
                      </a:r>
                    </a:p>
                  </a:txBody>
                  <a:tcPr marL="30996" marR="30996" marT="8570" marB="857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펌프를 사용해 식물에게 물을 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 LED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키우기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점등으로 식물에게 필요한 빛을 공급할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올려주기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올려줄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내려주기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내려줄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 센서를 통해 하우스 내의 온도를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조도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조도 센서를 통해 하우스 내 식물이 받는 조도 값을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습도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습도 센서를 통해 식물 토양의 습도를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72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 연결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서버와 연동하여 통신이 가능하고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센서들로부터 측정값을 받아온다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1224706"/>
            <a:ext cx="4733032" cy="40535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68" y="5322656"/>
            <a:ext cx="4760640" cy="9035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680" y="1664858"/>
            <a:ext cx="3577084" cy="392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1795</Words>
  <Application>Microsoft Macintosh PowerPoint</Application>
  <PresentationFormat>화면 슬라이드 쇼(4:3)</PresentationFormat>
  <Paragraphs>554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굴림</vt:lpstr>
      <vt:lpstr>맑은 고딕</vt:lpstr>
      <vt:lpstr>Arial</vt:lpstr>
      <vt:lpstr>Calibri</vt:lpstr>
      <vt:lpstr>Times New Roman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110w110@naver.com</cp:lastModifiedBy>
  <cp:revision>259</cp:revision>
  <dcterms:created xsi:type="dcterms:W3CDTF">2014-04-16T00:55:54Z</dcterms:created>
  <dcterms:modified xsi:type="dcterms:W3CDTF">2021-07-13T01:53:37Z</dcterms:modified>
</cp:coreProperties>
</file>